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709D"/>
    <a:srgbClr val="A300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p:restoredTop sz="94640"/>
  </p:normalViewPr>
  <p:slideViewPr>
    <p:cSldViewPr snapToGrid="0" snapToObjects="1">
      <p:cViewPr>
        <p:scale>
          <a:sx n="35" d="100"/>
          <a:sy n="35" d="100"/>
        </p:scale>
        <p:origin x="2428"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F4A73AF-10B8-8741-8CF0-C885D85DD5C3}" type="datetimeFigureOut">
              <a:rPr lang="fr-FR" smtClean="0"/>
              <a:t>17/03/2026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1757293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5F4A73AF-10B8-8741-8CF0-C885D85DD5C3}" type="datetimeFigureOut">
              <a:rPr lang="fr-FR" smtClean="0"/>
              <a:t>17/03/2026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2003100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5F4A73AF-10B8-8741-8CF0-C885D85DD5C3}" type="datetimeFigureOut">
              <a:rPr lang="fr-FR" smtClean="0"/>
              <a:t>17/03/2026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294751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5F4A73AF-10B8-8741-8CF0-C885D85DD5C3}" type="datetimeFigureOut">
              <a:rPr lang="fr-FR" smtClean="0"/>
              <a:t>17/03/2026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1626742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5F4A73AF-10B8-8741-8CF0-C885D85DD5C3}" type="datetimeFigureOut">
              <a:rPr lang="fr-FR" smtClean="0"/>
              <a:t>17/03/2026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3230210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5F4A73AF-10B8-8741-8CF0-C885D85DD5C3}" type="datetimeFigureOut">
              <a:rPr lang="fr-FR" smtClean="0"/>
              <a:t>17/03/2026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2672214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5F4A73AF-10B8-8741-8CF0-C885D85DD5C3}" type="datetimeFigureOut">
              <a:rPr lang="fr-FR" smtClean="0"/>
              <a:t>17/03/2026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493567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F4A73AF-10B8-8741-8CF0-C885D85DD5C3}" type="datetimeFigureOut">
              <a:rPr lang="fr-FR" smtClean="0"/>
              <a:t>17/03/2026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57152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4A73AF-10B8-8741-8CF0-C885D85DD5C3}" type="datetimeFigureOut">
              <a:rPr lang="fr-FR" smtClean="0"/>
              <a:t>17/03/2026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256403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5F4A73AF-10B8-8741-8CF0-C885D85DD5C3}" type="datetimeFigureOut">
              <a:rPr lang="fr-FR" smtClean="0"/>
              <a:t>17/03/2026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4121488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5F4A73AF-10B8-8741-8CF0-C885D85DD5C3}" type="datetimeFigureOut">
              <a:rPr lang="fr-FR" smtClean="0"/>
              <a:t>17/03/2026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A9905-0323-1949-9AE6-056F157EAA9B}" type="slidenum">
              <a:rPr lang="fr-FR" smtClean="0"/>
              <a:t>‹N°›</a:t>
            </a:fld>
            <a:endParaRPr lang="fr-FR"/>
          </a:p>
        </p:txBody>
      </p:sp>
    </p:spTree>
    <p:extLst>
      <p:ext uri="{BB962C8B-B14F-4D97-AF65-F5344CB8AC3E}">
        <p14:creationId xmlns:p14="http://schemas.microsoft.com/office/powerpoint/2010/main" val="133295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F4A73AF-10B8-8741-8CF0-C885D85DD5C3}" type="datetimeFigureOut">
              <a:rPr lang="fr-FR" smtClean="0"/>
              <a:t>17/03/2026</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79A9905-0323-1949-9AE6-056F157EAA9B}" type="slidenum">
              <a:rPr lang="fr-FR" smtClean="0"/>
              <a:t>‹N°›</a:t>
            </a:fld>
            <a:endParaRPr lang="fr-FR"/>
          </a:p>
        </p:txBody>
      </p:sp>
    </p:spTree>
    <p:extLst>
      <p:ext uri="{BB962C8B-B14F-4D97-AF65-F5344CB8AC3E}">
        <p14:creationId xmlns:p14="http://schemas.microsoft.com/office/powerpoint/2010/main" val="830116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FEE35509-2D43-E140-8B1A-6B08AB9B7BFE}"/>
              </a:ext>
            </a:extLst>
          </p:cNvPr>
          <p:cNvPicPr>
            <a:picLocks noChangeAspect="1"/>
          </p:cNvPicPr>
          <p:nvPr/>
        </p:nvPicPr>
        <p:blipFill>
          <a:blip r:embed="rId2"/>
          <a:stretch>
            <a:fillRect/>
          </a:stretch>
        </p:blipFill>
        <p:spPr>
          <a:xfrm>
            <a:off x="0" y="0"/>
            <a:ext cx="6858000" cy="226443"/>
          </a:xfrm>
          <a:prstGeom prst="rect">
            <a:avLst/>
          </a:prstGeom>
        </p:spPr>
      </p:pic>
      <p:pic>
        <p:nvPicPr>
          <p:cNvPr id="11" name="Image 10">
            <a:extLst>
              <a:ext uri="{FF2B5EF4-FFF2-40B4-BE49-F238E27FC236}">
                <a16:creationId xmlns:a16="http://schemas.microsoft.com/office/drawing/2014/main" id="{46D01193-440B-B148-806A-D297007D8654}"/>
              </a:ext>
            </a:extLst>
          </p:cNvPr>
          <p:cNvPicPr>
            <a:picLocks noChangeAspect="1"/>
          </p:cNvPicPr>
          <p:nvPr/>
        </p:nvPicPr>
        <p:blipFill>
          <a:blip r:embed="rId2"/>
          <a:stretch>
            <a:fillRect/>
          </a:stretch>
        </p:blipFill>
        <p:spPr>
          <a:xfrm>
            <a:off x="0" y="9679557"/>
            <a:ext cx="6858000" cy="226443"/>
          </a:xfrm>
          <a:prstGeom prst="rect">
            <a:avLst/>
          </a:prstGeom>
        </p:spPr>
      </p:pic>
      <p:pic>
        <p:nvPicPr>
          <p:cNvPr id="14" name="Image 13">
            <a:extLst>
              <a:ext uri="{FF2B5EF4-FFF2-40B4-BE49-F238E27FC236}">
                <a16:creationId xmlns:a16="http://schemas.microsoft.com/office/drawing/2014/main" id="{E6E79339-19C6-FE48-8E73-61E7A4075CB2}"/>
              </a:ext>
            </a:extLst>
          </p:cNvPr>
          <p:cNvPicPr>
            <a:picLocks noChangeAspect="1"/>
          </p:cNvPicPr>
          <p:nvPr/>
        </p:nvPicPr>
        <p:blipFill>
          <a:blip r:embed="rId3"/>
          <a:stretch>
            <a:fillRect/>
          </a:stretch>
        </p:blipFill>
        <p:spPr>
          <a:xfrm>
            <a:off x="193965" y="445655"/>
            <a:ext cx="1025236" cy="956887"/>
          </a:xfrm>
          <a:prstGeom prst="rect">
            <a:avLst/>
          </a:prstGeom>
        </p:spPr>
      </p:pic>
      <p:sp>
        <p:nvSpPr>
          <p:cNvPr id="15" name="ZoneTexte 14">
            <a:extLst>
              <a:ext uri="{FF2B5EF4-FFF2-40B4-BE49-F238E27FC236}">
                <a16:creationId xmlns:a16="http://schemas.microsoft.com/office/drawing/2014/main" id="{D56C22A4-0AED-7A45-91C1-BB133FDACEFC}"/>
              </a:ext>
            </a:extLst>
          </p:cNvPr>
          <p:cNvSpPr txBox="1"/>
          <p:nvPr/>
        </p:nvSpPr>
        <p:spPr>
          <a:xfrm>
            <a:off x="1219201" y="660751"/>
            <a:ext cx="1470990" cy="646331"/>
          </a:xfrm>
          <a:prstGeom prst="rect">
            <a:avLst/>
          </a:prstGeom>
          <a:noFill/>
          <a:ln>
            <a:solidFill>
              <a:schemeClr val="accent1">
                <a:shade val="50000"/>
              </a:schemeClr>
            </a:solidFill>
          </a:ln>
        </p:spPr>
        <p:txBody>
          <a:bodyPr wrap="square" rtlCol="0">
            <a:spAutoFit/>
          </a:bodyPr>
          <a:lstStyle/>
          <a:p>
            <a:r>
              <a:rPr lang="fr-FR" dirty="0">
                <a:latin typeface="Cabinet Grotesk" pitchFamily="2" charset="77"/>
              </a:rPr>
              <a:t>INSERTION LOGO CLUB</a:t>
            </a:r>
          </a:p>
        </p:txBody>
      </p:sp>
      <p:sp>
        <p:nvSpPr>
          <p:cNvPr id="16" name="ZoneTexte 15">
            <a:extLst>
              <a:ext uri="{FF2B5EF4-FFF2-40B4-BE49-F238E27FC236}">
                <a16:creationId xmlns:a16="http://schemas.microsoft.com/office/drawing/2014/main" id="{BBE52021-B2FF-5942-8520-168350C524CE}"/>
              </a:ext>
            </a:extLst>
          </p:cNvPr>
          <p:cNvSpPr txBox="1"/>
          <p:nvPr/>
        </p:nvSpPr>
        <p:spPr>
          <a:xfrm>
            <a:off x="4573060" y="647099"/>
            <a:ext cx="2114093" cy="461665"/>
          </a:xfrm>
          <a:prstGeom prst="rect">
            <a:avLst/>
          </a:prstGeom>
          <a:noFill/>
        </p:spPr>
        <p:txBody>
          <a:bodyPr wrap="square" rtlCol="0">
            <a:spAutoFit/>
          </a:bodyPr>
          <a:lstStyle/>
          <a:p>
            <a:pPr algn="r"/>
            <a:r>
              <a:rPr lang="fr-FR" sz="1200" dirty="0">
                <a:latin typeface="Cabinet Grotesk Medium" pitchFamily="2" charset="77"/>
              </a:rPr>
              <a:t>Communiqué de presse</a:t>
            </a:r>
          </a:p>
          <a:p>
            <a:pPr algn="r"/>
            <a:r>
              <a:rPr lang="fr-FR" sz="1200" dirty="0">
                <a:latin typeface="Cabinet Grotesk Medium" pitchFamily="2" charset="77"/>
              </a:rPr>
              <a:t>Avril 2026</a:t>
            </a:r>
          </a:p>
        </p:txBody>
      </p:sp>
      <p:sp>
        <p:nvSpPr>
          <p:cNvPr id="17" name="ZoneTexte 16">
            <a:extLst>
              <a:ext uri="{FF2B5EF4-FFF2-40B4-BE49-F238E27FC236}">
                <a16:creationId xmlns:a16="http://schemas.microsoft.com/office/drawing/2014/main" id="{047D89B4-0347-2E44-8136-094AF1290138}"/>
              </a:ext>
            </a:extLst>
          </p:cNvPr>
          <p:cNvSpPr txBox="1"/>
          <p:nvPr/>
        </p:nvSpPr>
        <p:spPr>
          <a:xfrm>
            <a:off x="193965" y="1884975"/>
            <a:ext cx="6493188" cy="707886"/>
          </a:xfrm>
          <a:prstGeom prst="rect">
            <a:avLst/>
          </a:prstGeom>
          <a:noFill/>
        </p:spPr>
        <p:txBody>
          <a:bodyPr wrap="square" rtlCol="0">
            <a:spAutoFit/>
          </a:bodyPr>
          <a:lstStyle/>
          <a:p>
            <a:pPr algn="ctr"/>
            <a:r>
              <a:rPr lang="fr-FR" sz="2000" b="1" dirty="0">
                <a:solidFill>
                  <a:srgbClr val="A30001"/>
                </a:solidFill>
                <a:effectLst/>
                <a:latin typeface="DIN Condensed" pitchFamily="2" charset="0"/>
                <a:cs typeface="Corsiva Hebrew" pitchFamily="2" charset="-79"/>
              </a:rPr>
              <a:t>[NOM DU CLUB] EN ROUTE POUR LES CHAMPIONNATS DE FRANCE </a:t>
            </a:r>
          </a:p>
          <a:p>
            <a:pPr algn="ctr"/>
            <a:r>
              <a:rPr lang="fr-FR" sz="2000" b="1" dirty="0">
                <a:solidFill>
                  <a:srgbClr val="A30001"/>
                </a:solidFill>
                <a:effectLst/>
                <a:latin typeface="DIN Condensed" pitchFamily="2" charset="0"/>
                <a:cs typeface="Corsiva Hebrew" pitchFamily="2" charset="-79"/>
              </a:rPr>
              <a:t>D’ÉCHECS JEUNES 2026</a:t>
            </a:r>
            <a:endParaRPr lang="fr-FR" sz="2000" b="1" dirty="0">
              <a:solidFill>
                <a:srgbClr val="A30001"/>
              </a:solidFill>
              <a:latin typeface="DIN Condensed" pitchFamily="2" charset="0"/>
              <a:cs typeface="Corsiva Hebrew" pitchFamily="2" charset="-79"/>
            </a:endParaRPr>
          </a:p>
        </p:txBody>
      </p:sp>
      <p:cxnSp>
        <p:nvCxnSpPr>
          <p:cNvPr id="19" name="Connecteur droit 18">
            <a:extLst>
              <a:ext uri="{FF2B5EF4-FFF2-40B4-BE49-F238E27FC236}">
                <a16:creationId xmlns:a16="http://schemas.microsoft.com/office/drawing/2014/main" id="{DE41273A-ADF5-C644-A21C-1D8768FD3212}"/>
              </a:ext>
            </a:extLst>
          </p:cNvPr>
          <p:cNvCxnSpPr>
            <a:cxnSpLocks/>
          </p:cNvCxnSpPr>
          <p:nvPr/>
        </p:nvCxnSpPr>
        <p:spPr>
          <a:xfrm>
            <a:off x="318052" y="2756454"/>
            <a:ext cx="6251713" cy="0"/>
          </a:xfrm>
          <a:prstGeom prst="line">
            <a:avLst/>
          </a:prstGeom>
          <a:ln w="25400">
            <a:solidFill>
              <a:srgbClr val="A30001"/>
            </a:solidFill>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C7693140-E63F-A541-A908-A2C538BC48D4}"/>
              </a:ext>
            </a:extLst>
          </p:cNvPr>
          <p:cNvSpPr txBox="1"/>
          <p:nvPr/>
        </p:nvSpPr>
        <p:spPr>
          <a:xfrm>
            <a:off x="318052" y="2949598"/>
            <a:ext cx="6251713" cy="2123658"/>
          </a:xfrm>
          <a:prstGeom prst="rect">
            <a:avLst/>
          </a:prstGeom>
          <a:noFill/>
        </p:spPr>
        <p:txBody>
          <a:bodyPr wrap="square" rtlCol="0">
            <a:spAutoFit/>
          </a:bodyPr>
          <a:lstStyle/>
          <a:p>
            <a:pPr algn="just"/>
            <a:r>
              <a:rPr lang="fr-FR" sz="1200" b="1" i="0" dirty="0">
                <a:effectLst/>
                <a:latin typeface="Cabinet Grotesk" pitchFamily="2" charset="77"/>
              </a:rPr>
              <a:t>Le France Jeunes / Crédit Mutuel, la plus grande compétition nationale d’échecs, se tiendra du 19 au 26 avril au parc des expositions d’Albi. Evénement incontournable, le championnat de France jeunes s’annonce cette année comme une édition record, dans un contexte de popularité inédite des échecs chez les jeunes. </a:t>
            </a:r>
          </a:p>
          <a:p>
            <a:pPr algn="just"/>
            <a:endParaRPr lang="fr-FR" sz="1200" b="1" dirty="0">
              <a:latin typeface="Cabinet Grotesk" pitchFamily="2" charset="77"/>
            </a:endParaRPr>
          </a:p>
          <a:p>
            <a:pPr algn="just"/>
            <a:r>
              <a:rPr lang="fr-FR" sz="1200" b="1" i="0" dirty="0">
                <a:effectLst/>
                <a:latin typeface="Cabinet Grotesk" pitchFamily="2" charset="77"/>
              </a:rPr>
              <a:t>A l’issue des phases de qualifications départementales et régionales, le club [NOM DU CLUB] sera représenté par [NOMBRE DE PARTICIPANTS].</a:t>
            </a:r>
          </a:p>
          <a:p>
            <a:pPr algn="just"/>
            <a:endParaRPr lang="fr-FR" sz="1200" b="1" dirty="0">
              <a:latin typeface="Cabinet Grotesk" pitchFamily="2" charset="77"/>
            </a:endParaRPr>
          </a:p>
          <a:p>
            <a:pPr algn="just"/>
            <a:r>
              <a:rPr lang="fr-FR" sz="1200" b="1" i="0" dirty="0">
                <a:effectLst/>
                <a:latin typeface="Cabinet Grotesk" pitchFamily="2" charset="77"/>
              </a:rPr>
              <a:t>Pour le club, voir ses jeunes accéder au championnat de France est une grande fierté. Cela récompense leur travail tout au long de la saison ainsi que l’engagement des bénévoles et entraîneurs.</a:t>
            </a:r>
            <a:endParaRPr lang="fr-FR" sz="1200" dirty="0">
              <a:latin typeface="Cabinet Grotesk" pitchFamily="2" charset="77"/>
            </a:endParaRPr>
          </a:p>
        </p:txBody>
      </p:sp>
      <p:sp>
        <p:nvSpPr>
          <p:cNvPr id="24" name="ZoneTexte 23">
            <a:extLst>
              <a:ext uri="{FF2B5EF4-FFF2-40B4-BE49-F238E27FC236}">
                <a16:creationId xmlns:a16="http://schemas.microsoft.com/office/drawing/2014/main" id="{3AFDD68B-A8AB-7B46-9D6F-B31EB4AB1FAC}"/>
              </a:ext>
            </a:extLst>
          </p:cNvPr>
          <p:cNvSpPr txBox="1"/>
          <p:nvPr/>
        </p:nvSpPr>
        <p:spPr>
          <a:xfrm>
            <a:off x="318052" y="5187107"/>
            <a:ext cx="6130874" cy="369332"/>
          </a:xfrm>
          <a:prstGeom prst="rect">
            <a:avLst/>
          </a:prstGeom>
          <a:noFill/>
        </p:spPr>
        <p:txBody>
          <a:bodyPr wrap="square" rtlCol="0">
            <a:spAutoFit/>
          </a:bodyPr>
          <a:lstStyle/>
          <a:p>
            <a:r>
              <a:rPr lang="fr-FR" b="1" i="0" dirty="0">
                <a:solidFill>
                  <a:srgbClr val="A30001"/>
                </a:solidFill>
                <a:effectLst/>
                <a:latin typeface="DIN Condensed" pitchFamily="2" charset="0"/>
              </a:rPr>
              <a:t>UN CHAMPIONNAT DE FRANCE JEUNES DE TOUS LES RECORDS</a:t>
            </a:r>
            <a:endParaRPr lang="fr-FR" b="1" dirty="0">
              <a:solidFill>
                <a:srgbClr val="A30001"/>
              </a:solidFill>
              <a:latin typeface="DIN Condensed" pitchFamily="2" charset="0"/>
            </a:endParaRPr>
          </a:p>
        </p:txBody>
      </p:sp>
      <p:sp>
        <p:nvSpPr>
          <p:cNvPr id="25" name="ZoneTexte 24">
            <a:extLst>
              <a:ext uri="{FF2B5EF4-FFF2-40B4-BE49-F238E27FC236}">
                <a16:creationId xmlns:a16="http://schemas.microsoft.com/office/drawing/2014/main" id="{D7336232-5B5F-124C-8F63-5B27C6AD10D5}"/>
              </a:ext>
            </a:extLst>
          </p:cNvPr>
          <p:cNvSpPr txBox="1"/>
          <p:nvPr/>
        </p:nvSpPr>
        <p:spPr>
          <a:xfrm>
            <a:off x="318052" y="5727162"/>
            <a:ext cx="6251713" cy="3231654"/>
          </a:xfrm>
          <a:prstGeom prst="rect">
            <a:avLst/>
          </a:prstGeom>
          <a:noFill/>
        </p:spPr>
        <p:txBody>
          <a:bodyPr wrap="square" rtlCol="0">
            <a:spAutoFit/>
          </a:bodyPr>
          <a:lstStyle/>
          <a:p>
            <a:pPr algn="just"/>
            <a:r>
              <a:rPr lang="fr-FR" sz="1200" b="0" i="0" dirty="0">
                <a:effectLst/>
              </a:rPr>
              <a:t>Alors que pour la première fois de son histoire, la Fédération Française des Echecs s’apprête à dépasser les 100 000 licenciés, ce championnat constitue un formidable révélateur de l’engouement autour de la discipline. </a:t>
            </a:r>
          </a:p>
          <a:p>
            <a:pPr algn="just"/>
            <a:endParaRPr lang="fr-FR" sz="1200" dirty="0"/>
          </a:p>
          <a:p>
            <a:pPr algn="just"/>
            <a:r>
              <a:rPr lang="fr-FR" sz="1200" b="0" i="0" dirty="0">
                <a:effectLst/>
              </a:rPr>
              <a:t>Au total, plus de 1800 jeunes joueurs et joueuses sont attendus à Albi. Ils seront répartis en 7 catégories mixtes et 7 catégories féminines, des moins de 8 ans aux moins de 20 ans, qui attribueront 14 titres fédéraux de champions et championnes de France.</a:t>
            </a:r>
          </a:p>
          <a:p>
            <a:pPr algn="just"/>
            <a:endParaRPr lang="fr-FR" sz="1200" dirty="0"/>
          </a:p>
          <a:p>
            <a:pPr algn="just"/>
            <a:r>
              <a:rPr lang="fr-FR" sz="1200" b="0" i="0" dirty="0">
                <a:effectLst/>
              </a:rPr>
              <a:t>Au-delà de l’enjeu sportif, ce rendez-vous annuel est aussi un grand moment de convivialité et de partage pour toute la communauté échiquéenne. Pendant une semaine, joueurs, familles, entraineurs se retrouveront autour du « village échecs », installé au parc des expositions, qui proposera des ateliers, des conférences, des animations et des rencontres avec des invités prestigieux. </a:t>
            </a:r>
          </a:p>
          <a:p>
            <a:pPr algn="just"/>
            <a:endParaRPr lang="fr-FR" sz="1200" dirty="0"/>
          </a:p>
          <a:p>
            <a:pPr algn="just"/>
            <a:r>
              <a:rPr lang="fr-FR" sz="1200" b="0" i="0" dirty="0">
                <a:effectLst/>
              </a:rPr>
              <a:t>Les accompagnants pourront également suivre les rencontres de leurs enfants – en léger différé – grâce à un système de retransmission. </a:t>
            </a:r>
          </a:p>
          <a:p>
            <a:pPr algn="just"/>
            <a:endParaRPr lang="fr-FR" sz="1200" dirty="0">
              <a:latin typeface="Cabinet Grotesk" pitchFamily="2" charset="77"/>
            </a:endParaRPr>
          </a:p>
        </p:txBody>
      </p:sp>
    </p:spTree>
    <p:extLst>
      <p:ext uri="{BB962C8B-B14F-4D97-AF65-F5344CB8AC3E}">
        <p14:creationId xmlns:p14="http://schemas.microsoft.com/office/powerpoint/2010/main" val="2669222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FEE35509-2D43-E140-8B1A-6B08AB9B7BFE}"/>
              </a:ext>
            </a:extLst>
          </p:cNvPr>
          <p:cNvPicPr>
            <a:picLocks noChangeAspect="1"/>
          </p:cNvPicPr>
          <p:nvPr/>
        </p:nvPicPr>
        <p:blipFill>
          <a:blip r:embed="rId2"/>
          <a:stretch>
            <a:fillRect/>
          </a:stretch>
        </p:blipFill>
        <p:spPr>
          <a:xfrm>
            <a:off x="0" y="0"/>
            <a:ext cx="6858000" cy="226443"/>
          </a:xfrm>
          <a:prstGeom prst="rect">
            <a:avLst/>
          </a:prstGeom>
        </p:spPr>
      </p:pic>
      <p:pic>
        <p:nvPicPr>
          <p:cNvPr id="11" name="Image 10">
            <a:extLst>
              <a:ext uri="{FF2B5EF4-FFF2-40B4-BE49-F238E27FC236}">
                <a16:creationId xmlns:a16="http://schemas.microsoft.com/office/drawing/2014/main" id="{46D01193-440B-B148-806A-D297007D8654}"/>
              </a:ext>
            </a:extLst>
          </p:cNvPr>
          <p:cNvPicPr>
            <a:picLocks noChangeAspect="1"/>
          </p:cNvPicPr>
          <p:nvPr/>
        </p:nvPicPr>
        <p:blipFill>
          <a:blip r:embed="rId2"/>
          <a:stretch>
            <a:fillRect/>
          </a:stretch>
        </p:blipFill>
        <p:spPr>
          <a:xfrm>
            <a:off x="0" y="9679557"/>
            <a:ext cx="6858000" cy="226443"/>
          </a:xfrm>
          <a:prstGeom prst="rect">
            <a:avLst/>
          </a:prstGeom>
        </p:spPr>
      </p:pic>
      <p:sp>
        <p:nvSpPr>
          <p:cNvPr id="16" name="ZoneTexte 15">
            <a:extLst>
              <a:ext uri="{FF2B5EF4-FFF2-40B4-BE49-F238E27FC236}">
                <a16:creationId xmlns:a16="http://schemas.microsoft.com/office/drawing/2014/main" id="{BBE52021-B2FF-5942-8520-168350C524CE}"/>
              </a:ext>
            </a:extLst>
          </p:cNvPr>
          <p:cNvSpPr txBox="1"/>
          <p:nvPr/>
        </p:nvSpPr>
        <p:spPr>
          <a:xfrm>
            <a:off x="4573060" y="647099"/>
            <a:ext cx="2114093" cy="461665"/>
          </a:xfrm>
          <a:prstGeom prst="rect">
            <a:avLst/>
          </a:prstGeom>
          <a:noFill/>
        </p:spPr>
        <p:txBody>
          <a:bodyPr wrap="square" rtlCol="0">
            <a:spAutoFit/>
          </a:bodyPr>
          <a:lstStyle/>
          <a:p>
            <a:pPr algn="r"/>
            <a:r>
              <a:rPr lang="fr-FR" sz="1200" dirty="0">
                <a:latin typeface="Cabinet Grotesk Medium" pitchFamily="2" charset="77"/>
              </a:rPr>
              <a:t>Communiqué de presse</a:t>
            </a:r>
          </a:p>
          <a:p>
            <a:pPr algn="r"/>
            <a:r>
              <a:rPr lang="fr-FR" sz="1200" dirty="0">
                <a:latin typeface="Cabinet Grotesk Medium" pitchFamily="2" charset="77"/>
              </a:rPr>
              <a:t>Avril 2026</a:t>
            </a:r>
          </a:p>
        </p:txBody>
      </p:sp>
      <p:sp>
        <p:nvSpPr>
          <p:cNvPr id="24" name="ZoneTexte 23">
            <a:extLst>
              <a:ext uri="{FF2B5EF4-FFF2-40B4-BE49-F238E27FC236}">
                <a16:creationId xmlns:a16="http://schemas.microsoft.com/office/drawing/2014/main" id="{3AFDD68B-A8AB-7B46-9D6F-B31EB4AB1FAC}"/>
              </a:ext>
            </a:extLst>
          </p:cNvPr>
          <p:cNvSpPr txBox="1"/>
          <p:nvPr/>
        </p:nvSpPr>
        <p:spPr>
          <a:xfrm>
            <a:off x="318052" y="1407587"/>
            <a:ext cx="6130874" cy="369332"/>
          </a:xfrm>
          <a:prstGeom prst="rect">
            <a:avLst/>
          </a:prstGeom>
          <a:noFill/>
        </p:spPr>
        <p:txBody>
          <a:bodyPr wrap="square" rtlCol="0">
            <a:spAutoFit/>
          </a:bodyPr>
          <a:lstStyle/>
          <a:p>
            <a:r>
              <a:rPr lang="fr-FR" b="1" i="0" dirty="0">
                <a:solidFill>
                  <a:srgbClr val="A30001"/>
                </a:solidFill>
                <a:effectLst/>
                <a:latin typeface="DIN Condensed" pitchFamily="2" charset="0"/>
              </a:rPr>
              <a:t>FORMAT DE LA COMPÉTITION</a:t>
            </a:r>
            <a:endParaRPr lang="fr-FR" b="1" dirty="0">
              <a:solidFill>
                <a:srgbClr val="A30001"/>
              </a:solidFill>
              <a:latin typeface="DIN Condensed" pitchFamily="2" charset="0"/>
            </a:endParaRPr>
          </a:p>
        </p:txBody>
      </p:sp>
      <p:sp>
        <p:nvSpPr>
          <p:cNvPr id="25" name="ZoneTexte 24">
            <a:extLst>
              <a:ext uri="{FF2B5EF4-FFF2-40B4-BE49-F238E27FC236}">
                <a16:creationId xmlns:a16="http://schemas.microsoft.com/office/drawing/2014/main" id="{D7336232-5B5F-124C-8F63-5B27C6AD10D5}"/>
              </a:ext>
            </a:extLst>
          </p:cNvPr>
          <p:cNvSpPr txBox="1"/>
          <p:nvPr/>
        </p:nvSpPr>
        <p:spPr>
          <a:xfrm>
            <a:off x="318052" y="5158202"/>
            <a:ext cx="6251713" cy="1384995"/>
          </a:xfrm>
          <a:prstGeom prst="rect">
            <a:avLst/>
          </a:prstGeom>
          <a:noFill/>
        </p:spPr>
        <p:txBody>
          <a:bodyPr wrap="square" rtlCol="0">
            <a:spAutoFit/>
          </a:bodyPr>
          <a:lstStyle/>
          <a:p>
            <a:r>
              <a:rPr lang="fr-FR" sz="1200" dirty="0">
                <a:latin typeface="Cabinet Grotesk" pitchFamily="2" charset="77"/>
              </a:rPr>
              <a:t>Le club d’échecs de [NOM DU CLUB], qui compte [NOMBRE] licenciés, sera représenté à Albi par :</a:t>
            </a:r>
          </a:p>
          <a:p>
            <a:endParaRPr lang="fr-FR" sz="1200" dirty="0">
              <a:latin typeface="Cabinet Grotesk" pitchFamily="2" charset="77"/>
            </a:endParaRPr>
          </a:p>
          <a:p>
            <a:r>
              <a:rPr lang="fr-FR" sz="1200" dirty="0">
                <a:latin typeface="Cabinet Grotesk" pitchFamily="2" charset="77"/>
              </a:rPr>
              <a:t>[Nom Prénom] – catégorie [UXX]</a:t>
            </a:r>
          </a:p>
          <a:p>
            <a:r>
              <a:rPr lang="fr-FR" sz="1200" dirty="0">
                <a:latin typeface="Cabinet Grotesk" pitchFamily="2" charset="77"/>
              </a:rPr>
              <a:t>[Nom Prénom] – catégorie [UXX]</a:t>
            </a:r>
          </a:p>
          <a:p>
            <a:r>
              <a:rPr lang="fr-FR" sz="1200" dirty="0">
                <a:latin typeface="Cabinet Grotesk" pitchFamily="2" charset="77"/>
              </a:rPr>
              <a:t>[Nom Prénom] – catégorie [UXX]</a:t>
            </a:r>
          </a:p>
          <a:p>
            <a:r>
              <a:rPr lang="fr-FR" sz="1200" dirty="0">
                <a:latin typeface="Cabinet Grotesk" pitchFamily="2" charset="77"/>
              </a:rPr>
              <a:t>[Nom Prénom] – catégorie [UXX]</a:t>
            </a:r>
          </a:p>
        </p:txBody>
      </p:sp>
      <p:sp>
        <p:nvSpPr>
          <p:cNvPr id="12" name="ZoneTexte 11">
            <a:extLst>
              <a:ext uri="{FF2B5EF4-FFF2-40B4-BE49-F238E27FC236}">
                <a16:creationId xmlns:a16="http://schemas.microsoft.com/office/drawing/2014/main" id="{AD331D29-EDFE-A347-8C91-7DC84C44A7FD}"/>
              </a:ext>
            </a:extLst>
          </p:cNvPr>
          <p:cNvSpPr txBox="1"/>
          <p:nvPr/>
        </p:nvSpPr>
        <p:spPr>
          <a:xfrm>
            <a:off x="318052" y="1829505"/>
            <a:ext cx="6251713" cy="2862322"/>
          </a:xfrm>
          <a:prstGeom prst="rect">
            <a:avLst/>
          </a:prstGeom>
          <a:noFill/>
        </p:spPr>
        <p:txBody>
          <a:bodyPr wrap="square" rtlCol="0">
            <a:spAutoFit/>
          </a:bodyPr>
          <a:lstStyle/>
          <a:p>
            <a:pPr algn="just"/>
            <a:r>
              <a:rPr lang="fr-FR" sz="1200" b="0" i="0" dirty="0">
                <a:effectLst/>
                <a:latin typeface="Cabinet Grotesk" pitchFamily="2" charset="77"/>
              </a:rPr>
              <a:t>Chaque participant joue 9 rondes, soit 9 parties, sur l’ensemble du championnat. Chaque victoire rapporte 1 point, un match nul rapporte 0,5 point, une défaite 0 point.</a:t>
            </a:r>
          </a:p>
          <a:p>
            <a:pPr algn="just"/>
            <a:endParaRPr lang="fr-FR" sz="1200" dirty="0">
              <a:latin typeface="Cabinet Grotesk" pitchFamily="2" charset="77"/>
            </a:endParaRPr>
          </a:p>
          <a:p>
            <a:pPr algn="just"/>
            <a:r>
              <a:rPr lang="fr-FR" sz="1200" b="0" i="0" dirty="0">
                <a:effectLst/>
                <a:latin typeface="Cabinet Grotesk" pitchFamily="2" charset="77"/>
              </a:rPr>
              <a:t>Le calendrier des rencontres est déterminé selon le système suisse, un mode d’appariement qui permet de faire s’affronter des joueurs et joueuses de niveau comparable au fil de la compétition.</a:t>
            </a:r>
          </a:p>
          <a:p>
            <a:pPr algn="just"/>
            <a:endParaRPr lang="fr-FR" sz="1200" dirty="0">
              <a:latin typeface="Cabinet Grotesk" pitchFamily="2" charset="77"/>
            </a:endParaRPr>
          </a:p>
          <a:p>
            <a:r>
              <a:rPr lang="fr-FR" sz="1200" u="sng" dirty="0">
                <a:latin typeface="Cabinet Grotesk" pitchFamily="2" charset="77"/>
              </a:rPr>
              <a:t>Cadences des parties :</a:t>
            </a:r>
          </a:p>
          <a:p>
            <a:pPr marL="171450" indent="-171450">
              <a:buFont typeface="Arial" panose="020B0604020202020204" pitchFamily="34" charset="0"/>
              <a:buChar char="•"/>
            </a:pPr>
            <a:r>
              <a:rPr lang="fr-FR" sz="1200" b="0" i="0" dirty="0">
                <a:effectLst/>
                <a:latin typeface="Cabinet Grotesk" pitchFamily="2" charset="77"/>
              </a:rPr>
              <a:t>50 minutes par joueur, avec ajout de 10 secondes par coup, pour les catégories U8, U8F, U10 et U10F</a:t>
            </a:r>
            <a:endParaRPr lang="fr-FR" sz="1200" dirty="0">
              <a:latin typeface="Cabinet Grotesk" pitchFamily="2" charset="77"/>
            </a:endParaRPr>
          </a:p>
          <a:p>
            <a:pPr marL="171450" indent="-171450">
              <a:buFont typeface="Arial" panose="020B0604020202020204" pitchFamily="34" charset="0"/>
              <a:buChar char="•"/>
            </a:pPr>
            <a:r>
              <a:rPr lang="fr-FR" sz="1200" b="0" i="0" dirty="0">
                <a:effectLst/>
                <a:latin typeface="Cabinet Grotesk" pitchFamily="2" charset="77"/>
              </a:rPr>
              <a:t>1h30 par joueur, avec ajout de 30 secondes par coup, pour toutes les autres catégories</a:t>
            </a:r>
          </a:p>
          <a:p>
            <a:pPr marL="171450" indent="-171450">
              <a:buFont typeface="Arial" panose="020B0604020202020204" pitchFamily="34" charset="0"/>
              <a:buChar char="•"/>
            </a:pPr>
            <a:endParaRPr lang="fr-FR" sz="1200" dirty="0">
              <a:latin typeface="Cabinet Grotesk" pitchFamily="2" charset="77"/>
            </a:endParaRPr>
          </a:p>
          <a:p>
            <a:r>
              <a:rPr lang="fr-FR" sz="1200" b="0" i="0" dirty="0">
                <a:effectLst/>
              </a:rPr>
              <a:t>Le joueur ou la joueuse ayant obtenu le plus grand nombre de points à l’issue des 9 rondes est sacré </a:t>
            </a:r>
            <a:r>
              <a:rPr lang="fr-FR" sz="1200" b="0" i="0" dirty="0" err="1">
                <a:effectLst/>
              </a:rPr>
              <a:t>champion.ne</a:t>
            </a:r>
            <a:r>
              <a:rPr lang="fr-FR" sz="1200" b="0" i="0" dirty="0">
                <a:effectLst/>
              </a:rPr>
              <a:t> de France dans sa catégorie.</a:t>
            </a:r>
            <a:endParaRPr lang="fr-FR" sz="1200" dirty="0">
              <a:latin typeface="Cabinet Grotesk" pitchFamily="2" charset="77"/>
            </a:endParaRPr>
          </a:p>
          <a:p>
            <a:pPr algn="just"/>
            <a:endParaRPr lang="fr-FR" sz="1200" dirty="0">
              <a:latin typeface="Cabinet Grotesk" pitchFamily="2" charset="77"/>
            </a:endParaRPr>
          </a:p>
        </p:txBody>
      </p:sp>
      <p:sp>
        <p:nvSpPr>
          <p:cNvPr id="13" name="ZoneTexte 12">
            <a:extLst>
              <a:ext uri="{FF2B5EF4-FFF2-40B4-BE49-F238E27FC236}">
                <a16:creationId xmlns:a16="http://schemas.microsoft.com/office/drawing/2014/main" id="{C0C71CEC-AAB0-3645-9519-99D9362ADF3F}"/>
              </a:ext>
            </a:extLst>
          </p:cNvPr>
          <p:cNvSpPr txBox="1"/>
          <p:nvPr/>
        </p:nvSpPr>
        <p:spPr>
          <a:xfrm>
            <a:off x="318052" y="4622189"/>
            <a:ext cx="6130874" cy="369332"/>
          </a:xfrm>
          <a:prstGeom prst="rect">
            <a:avLst/>
          </a:prstGeom>
          <a:noFill/>
        </p:spPr>
        <p:txBody>
          <a:bodyPr wrap="square" rtlCol="0">
            <a:spAutoFit/>
          </a:bodyPr>
          <a:lstStyle/>
          <a:p>
            <a:r>
              <a:rPr lang="fr-FR" b="1" i="0" dirty="0">
                <a:solidFill>
                  <a:srgbClr val="A30001"/>
                </a:solidFill>
                <a:effectLst/>
                <a:latin typeface="DIN Condensed" pitchFamily="2" charset="0"/>
              </a:rPr>
              <a:t>LES JEUNES DE [NOM DU CLUB] ENGAGÉS DANS LA COMPÉTITION</a:t>
            </a:r>
            <a:endParaRPr lang="fr-FR" b="1" dirty="0">
              <a:solidFill>
                <a:srgbClr val="A30001"/>
              </a:solidFill>
              <a:latin typeface="DIN Condensed" pitchFamily="2" charset="0"/>
            </a:endParaRPr>
          </a:p>
        </p:txBody>
      </p:sp>
      <p:sp>
        <p:nvSpPr>
          <p:cNvPr id="2" name="ZoneTexte 1">
            <a:extLst>
              <a:ext uri="{FF2B5EF4-FFF2-40B4-BE49-F238E27FC236}">
                <a16:creationId xmlns:a16="http://schemas.microsoft.com/office/drawing/2014/main" id="{CA17FA2F-8B11-B643-B40D-221E58FAADE3}"/>
              </a:ext>
            </a:extLst>
          </p:cNvPr>
          <p:cNvSpPr txBox="1"/>
          <p:nvPr/>
        </p:nvSpPr>
        <p:spPr>
          <a:xfrm>
            <a:off x="1036320" y="7802880"/>
            <a:ext cx="4998720" cy="830997"/>
          </a:xfrm>
          <a:prstGeom prst="rect">
            <a:avLst/>
          </a:prstGeom>
          <a:noFill/>
          <a:ln w="38100">
            <a:solidFill>
              <a:srgbClr val="14709D"/>
            </a:solidFill>
          </a:ln>
        </p:spPr>
        <p:txBody>
          <a:bodyPr wrap="square" rtlCol="0">
            <a:spAutoFit/>
          </a:bodyPr>
          <a:lstStyle/>
          <a:p>
            <a:endParaRPr lang="fr-FR" sz="1600" i="0" dirty="0">
              <a:effectLst/>
              <a:latin typeface="Cabinet Grotesk" pitchFamily="2" charset="77"/>
            </a:endParaRPr>
          </a:p>
          <a:p>
            <a:r>
              <a:rPr lang="fr-FR" sz="1600" i="0" dirty="0">
                <a:effectLst/>
                <a:latin typeface="Cabinet Grotesk" pitchFamily="2" charset="77"/>
              </a:rPr>
              <a:t>📩 Contact presse : [Nom, prénom, mail et téléphone]</a:t>
            </a:r>
          </a:p>
          <a:p>
            <a:endParaRPr lang="fr-FR" sz="1600" dirty="0">
              <a:latin typeface="Cabinet Grotesk" pitchFamily="2" charset="77"/>
            </a:endParaRPr>
          </a:p>
        </p:txBody>
      </p:sp>
    </p:spTree>
    <p:extLst>
      <p:ext uri="{BB962C8B-B14F-4D97-AF65-F5344CB8AC3E}">
        <p14:creationId xmlns:p14="http://schemas.microsoft.com/office/powerpoint/2010/main" val="351464785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550</Words>
  <Application>Microsoft Office PowerPoint</Application>
  <PresentationFormat>Format A4 (210 x 297 mm)</PresentationFormat>
  <Paragraphs>39</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Cabinet Grotesk</vt:lpstr>
      <vt:lpstr>Cabinet Grotesk Medium</vt:lpstr>
      <vt:lpstr>Calibri</vt:lpstr>
      <vt:lpstr>Calibri Light</vt:lpstr>
      <vt:lpstr>DIN Condensed</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Antonin Violette</cp:lastModifiedBy>
  <cp:revision>3</cp:revision>
  <dcterms:created xsi:type="dcterms:W3CDTF">2026-03-17T13:18:02Z</dcterms:created>
  <dcterms:modified xsi:type="dcterms:W3CDTF">2026-03-17T14:24:44Z</dcterms:modified>
</cp:coreProperties>
</file>